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80" r:id="rId8"/>
    <p:sldId id="262" r:id="rId9"/>
    <p:sldId id="333" r:id="rId1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0595F3-4965-4D87-B2AE-2F8C5443AC29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A87A72-407D-4DC4-9B9B-02E47339B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564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35940" y="2081911"/>
            <a:ext cx="8072119" cy="8788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700" b="0" i="0">
                <a:solidFill>
                  <a:srgbClr val="00467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700" b="0" i="0">
                <a:solidFill>
                  <a:srgbClr val="00467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700" b="0" i="0">
                <a:solidFill>
                  <a:srgbClr val="00467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44880"/>
            <a:ext cx="9143999" cy="4572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6089903"/>
            <a:ext cx="9143999" cy="60934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44347" y="1792351"/>
            <a:ext cx="8055305" cy="21755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700" b="0" i="0">
                <a:solidFill>
                  <a:srgbClr val="00467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38150" y="1537677"/>
            <a:ext cx="8541385" cy="36239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hyperlink" Target="https://zoom.us/download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5.png"/><Relationship Id="rId4" Type="http://schemas.openxmlformats.org/officeDocument/2006/relationships/image" Target="../media/image11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664207"/>
            <a:ext cx="9144000" cy="1021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0" y="5969508"/>
            <a:ext cx="9131808" cy="10134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544347" y="2057400"/>
            <a:ext cx="8055305" cy="2843726"/>
          </a:xfrm>
          <a:prstGeom prst="rect">
            <a:avLst/>
          </a:prstGeom>
        </p:spPr>
        <p:txBody>
          <a:bodyPr vert="horz" wrap="square" lIns="0" tIns="850264" rIns="0" bIns="0" rtlCol="0">
            <a:spAutoFit/>
          </a:bodyPr>
          <a:lstStyle/>
          <a:p>
            <a:pPr marR="5080" algn="ctr">
              <a:lnSpc>
                <a:spcPct val="100000"/>
              </a:lnSpc>
              <a:spcBef>
                <a:spcPts val="95"/>
              </a:spcBef>
            </a:pPr>
            <a:r>
              <a:rPr sz="4300" b="1" spc="-5" dirty="0">
                <a:latin typeface="Times New Roman" pitchFamily="18" charset="0"/>
                <a:cs typeface="Times New Roman" pitchFamily="18" charset="0"/>
              </a:rPr>
              <a:t>HƯỚNG </a:t>
            </a:r>
            <a:r>
              <a:rPr sz="4300" b="1" spc="-10" dirty="0">
                <a:latin typeface="Times New Roman" pitchFamily="18" charset="0"/>
                <a:cs typeface="Times New Roman" pitchFamily="18" charset="0"/>
              </a:rPr>
              <a:t>DẪN </a:t>
            </a:r>
            <a:r>
              <a:rPr sz="4300" b="1" spc="-5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sz="4300" b="1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300" b="1" spc="-1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4300" b="1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4300" b="1" spc="-10" dirty="0" smtClean="0">
                <a:latin typeface="Times New Roman" pitchFamily="18" charset="0"/>
                <a:cs typeface="Times New Roman" pitchFamily="18" charset="0"/>
              </a:rPr>
            </a:br>
            <a:r>
              <a:rPr sz="4300" b="1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sz="4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300" b="1" spc="-10" dirty="0" err="1">
                <a:latin typeface="Times New Roman" pitchFamily="18" charset="0"/>
                <a:cs typeface="Times New Roman" pitchFamily="18" charset="0"/>
              </a:rPr>
              <a:t>MỀM</a:t>
            </a:r>
            <a:r>
              <a:rPr sz="4300" b="1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300" b="1" spc="-5" dirty="0" smtClean="0">
                <a:latin typeface="Times New Roman" pitchFamily="18" charset="0"/>
                <a:cs typeface="Times New Roman" pitchFamily="18" charset="0"/>
              </a:rPr>
              <a:t>ZOOM</a:t>
            </a:r>
            <a:r>
              <a:rPr lang="en-US" sz="4300" b="1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300" b="1" spc="-5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300" b="1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300" b="1" spc="-5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4300" b="1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300" b="1" spc="-5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300" b="1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300" b="1" spc="-5" dirty="0" err="1" smtClean="0"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4300" b="1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300" b="1" spc="-5" dirty="0" err="1" smtClean="0">
                <a:latin typeface="Times New Roman" pitchFamily="18" charset="0"/>
                <a:cs typeface="Times New Roman" pitchFamily="18" charset="0"/>
              </a:rPr>
              <a:t>TUYẾN</a:t>
            </a:r>
            <a:endParaRPr sz="43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430" y="228600"/>
            <a:ext cx="6505575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05657" y="1186941"/>
            <a:ext cx="29451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ZOOM </a:t>
            </a:r>
            <a:r>
              <a:rPr sz="3600" dirty="0"/>
              <a:t>LÀ</a:t>
            </a:r>
            <a:r>
              <a:rPr sz="3600" spc="-80" dirty="0"/>
              <a:t> </a:t>
            </a:r>
            <a:r>
              <a:rPr sz="3600" spc="-5" dirty="0"/>
              <a:t>GÌ?</a:t>
            </a:r>
            <a:endParaRPr sz="3600"/>
          </a:p>
        </p:txBody>
      </p:sp>
      <p:sp>
        <p:nvSpPr>
          <p:cNvPr id="4" name="object 4"/>
          <p:cNvSpPr txBox="1"/>
          <p:nvPr/>
        </p:nvSpPr>
        <p:spPr>
          <a:xfrm>
            <a:off x="535940" y="2081911"/>
            <a:ext cx="8037195" cy="32683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451484" indent="-343535">
              <a:lnSpc>
                <a:spcPct val="100000"/>
              </a:lnSpc>
              <a:spcBef>
                <a:spcPts val="95"/>
              </a:spcBef>
              <a:buChar char="•"/>
              <a:tabLst>
                <a:tab pos="355600" algn="l"/>
                <a:tab pos="356235" algn="l"/>
              </a:tabLst>
            </a:pPr>
            <a:r>
              <a:rPr sz="2800" spc="-5" dirty="0">
                <a:solidFill>
                  <a:srgbClr val="0D0D0D"/>
                </a:solidFill>
                <a:latin typeface="Arial"/>
                <a:cs typeface="Arial"/>
              </a:rPr>
              <a:t>Phần mềm họp trực tuyến miễn phí cho </a:t>
            </a:r>
            <a:r>
              <a:rPr sz="2800" dirty="0">
                <a:solidFill>
                  <a:srgbClr val="0D0D0D"/>
                </a:solidFill>
                <a:latin typeface="Arial"/>
                <a:cs typeface="Arial"/>
              </a:rPr>
              <a:t>tất </a:t>
            </a:r>
            <a:r>
              <a:rPr sz="2800" spc="-5" dirty="0">
                <a:solidFill>
                  <a:srgbClr val="0D0D0D"/>
                </a:solidFill>
                <a:latin typeface="Arial"/>
                <a:cs typeface="Arial"/>
              </a:rPr>
              <a:t>cả  người </a:t>
            </a:r>
            <a:r>
              <a:rPr sz="2800" dirty="0">
                <a:solidFill>
                  <a:srgbClr val="0D0D0D"/>
                </a:solidFill>
                <a:latin typeface="Arial"/>
                <a:cs typeface="Arial"/>
              </a:rPr>
              <a:t>tham</a:t>
            </a:r>
            <a:r>
              <a:rPr sz="2800" spc="10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0D0D0D"/>
                </a:solidFill>
                <a:latin typeface="Arial"/>
                <a:cs typeface="Arial"/>
              </a:rPr>
              <a:t>dự</a:t>
            </a:r>
            <a:endParaRPr sz="28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670"/>
              </a:spcBef>
              <a:buChar char="•"/>
              <a:tabLst>
                <a:tab pos="355600" algn="l"/>
                <a:tab pos="356235" algn="l"/>
              </a:tabLst>
            </a:pPr>
            <a:r>
              <a:rPr sz="2800" spc="-5" dirty="0">
                <a:solidFill>
                  <a:srgbClr val="0D0D0D"/>
                </a:solidFill>
                <a:latin typeface="Arial"/>
                <a:cs typeface="Arial"/>
              </a:rPr>
              <a:t>Không cần phải có tài khoản mới </a:t>
            </a:r>
            <a:r>
              <a:rPr sz="2800" dirty="0">
                <a:solidFill>
                  <a:srgbClr val="0D0D0D"/>
                </a:solidFill>
                <a:latin typeface="Arial"/>
                <a:cs typeface="Arial"/>
              </a:rPr>
              <a:t>tham </a:t>
            </a:r>
            <a:r>
              <a:rPr sz="2800" spc="-5" dirty="0">
                <a:solidFill>
                  <a:srgbClr val="0D0D0D"/>
                </a:solidFill>
                <a:latin typeface="Arial"/>
                <a:cs typeface="Arial"/>
              </a:rPr>
              <a:t>dự</a:t>
            </a:r>
            <a:r>
              <a:rPr sz="2800" spc="55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0D0D0D"/>
                </a:solidFill>
                <a:latin typeface="Arial"/>
                <a:cs typeface="Arial"/>
              </a:rPr>
              <a:t>được.</a:t>
            </a:r>
            <a:endParaRPr sz="2800" dirty="0">
              <a:latin typeface="Arial"/>
              <a:cs typeface="Arial"/>
            </a:endParaRPr>
          </a:p>
          <a:p>
            <a:pPr marL="355600" marR="955040" indent="-343535">
              <a:lnSpc>
                <a:spcPct val="100000"/>
              </a:lnSpc>
              <a:spcBef>
                <a:spcPts val="675"/>
              </a:spcBef>
              <a:buChar char="•"/>
              <a:tabLst>
                <a:tab pos="355600" algn="l"/>
                <a:tab pos="356235" algn="l"/>
              </a:tabLst>
            </a:pPr>
            <a:r>
              <a:rPr sz="2800" spc="-10" dirty="0">
                <a:solidFill>
                  <a:srgbClr val="0D0D0D"/>
                </a:solidFill>
                <a:latin typeface="Arial"/>
                <a:cs typeface="Arial"/>
              </a:rPr>
              <a:t>Đặc </a:t>
            </a:r>
            <a:r>
              <a:rPr sz="2800" spc="-5" dirty="0">
                <a:solidFill>
                  <a:srgbClr val="0D0D0D"/>
                </a:solidFill>
                <a:latin typeface="Arial"/>
                <a:cs typeface="Arial"/>
              </a:rPr>
              <a:t>biệt phù </a:t>
            </a:r>
            <a:r>
              <a:rPr sz="2800" dirty="0">
                <a:solidFill>
                  <a:srgbClr val="0D0D0D"/>
                </a:solidFill>
                <a:latin typeface="Arial"/>
                <a:cs typeface="Arial"/>
              </a:rPr>
              <a:t>hợp </a:t>
            </a:r>
            <a:r>
              <a:rPr sz="2800" spc="-5" dirty="0">
                <a:solidFill>
                  <a:srgbClr val="0D0D0D"/>
                </a:solidFill>
                <a:latin typeface="Arial"/>
                <a:cs typeface="Arial"/>
              </a:rPr>
              <a:t>với mô hình đào tạo trực  tuyến/từ xa, các buổi</a:t>
            </a:r>
            <a:r>
              <a:rPr sz="2800" spc="5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0D0D0D"/>
                </a:solidFill>
                <a:latin typeface="Arial"/>
                <a:cs typeface="Arial"/>
              </a:rPr>
              <a:t>họp,…</a:t>
            </a:r>
            <a:endParaRPr sz="2800" dirty="0">
              <a:latin typeface="Arial"/>
              <a:cs typeface="Arial"/>
            </a:endParaRPr>
          </a:p>
          <a:p>
            <a:pPr marL="355600" marR="438150" indent="-343535">
              <a:lnSpc>
                <a:spcPct val="100000"/>
              </a:lnSpc>
              <a:spcBef>
                <a:spcPts val="670"/>
              </a:spcBef>
              <a:buChar char="•"/>
              <a:tabLst>
                <a:tab pos="355600" algn="l"/>
                <a:tab pos="356235" algn="l"/>
              </a:tabLst>
            </a:pPr>
            <a:r>
              <a:rPr sz="2800" spc="-10" dirty="0">
                <a:solidFill>
                  <a:srgbClr val="0D0D0D"/>
                </a:solidFill>
                <a:latin typeface="Arial"/>
                <a:cs typeface="Arial"/>
              </a:rPr>
              <a:t>Cho </a:t>
            </a:r>
            <a:r>
              <a:rPr sz="2800" spc="-5" dirty="0">
                <a:solidFill>
                  <a:srgbClr val="0D0D0D"/>
                </a:solidFill>
                <a:latin typeface="Arial"/>
                <a:cs typeface="Arial"/>
              </a:rPr>
              <a:t>phép tương tác </a:t>
            </a:r>
            <a:r>
              <a:rPr sz="2800" spc="-10" dirty="0">
                <a:solidFill>
                  <a:srgbClr val="0D0D0D"/>
                </a:solidFill>
                <a:latin typeface="Arial"/>
                <a:cs typeface="Arial"/>
              </a:rPr>
              <a:t>giữa </a:t>
            </a:r>
            <a:r>
              <a:rPr sz="2800" spc="-5" dirty="0">
                <a:solidFill>
                  <a:srgbClr val="0D0D0D"/>
                </a:solidFill>
                <a:latin typeface="Arial"/>
                <a:cs typeface="Arial"/>
              </a:rPr>
              <a:t>giảng </a:t>
            </a:r>
            <a:r>
              <a:rPr sz="2800" dirty="0">
                <a:solidFill>
                  <a:srgbClr val="0D0D0D"/>
                </a:solidFill>
                <a:latin typeface="Arial"/>
                <a:cs typeface="Arial"/>
              </a:rPr>
              <a:t>viên và </a:t>
            </a:r>
            <a:r>
              <a:rPr sz="2800" spc="-5" dirty="0">
                <a:solidFill>
                  <a:srgbClr val="0D0D0D"/>
                </a:solidFill>
                <a:latin typeface="Arial"/>
                <a:cs typeface="Arial"/>
              </a:rPr>
              <a:t>người  học, tối ưu hóa mô hình lớp học </a:t>
            </a:r>
            <a:r>
              <a:rPr sz="2800" dirty="0">
                <a:solidFill>
                  <a:srgbClr val="0D0D0D"/>
                </a:solidFill>
                <a:latin typeface="Arial"/>
                <a:cs typeface="Arial"/>
              </a:rPr>
              <a:t>truyền</a:t>
            </a:r>
            <a:r>
              <a:rPr sz="2800" spc="40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0D0D0D"/>
                </a:solidFill>
                <a:latin typeface="Arial"/>
                <a:cs typeface="Arial"/>
              </a:rPr>
              <a:t>thống.</a:t>
            </a:r>
            <a:endParaRPr sz="2800" dirty="0">
              <a:latin typeface="Arial"/>
              <a:cs typeface="Arial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7" y="0"/>
            <a:ext cx="5855723" cy="86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31111" y="1186941"/>
            <a:ext cx="60940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Cần gì để </a:t>
            </a:r>
            <a:r>
              <a:rPr sz="3600" dirty="0"/>
              <a:t>kết </a:t>
            </a:r>
            <a:r>
              <a:rPr sz="3600" spc="-5" dirty="0"/>
              <a:t>nối </a:t>
            </a:r>
            <a:r>
              <a:rPr sz="3600" dirty="0"/>
              <a:t>vào</a:t>
            </a:r>
            <a:r>
              <a:rPr sz="3600" spc="-85" dirty="0"/>
              <a:t> </a:t>
            </a:r>
            <a:r>
              <a:rPr sz="3600" spc="-5" dirty="0"/>
              <a:t>ZOOM?</a:t>
            </a:r>
            <a:endParaRPr sz="3600"/>
          </a:p>
        </p:txBody>
      </p:sp>
      <p:sp>
        <p:nvSpPr>
          <p:cNvPr id="4" name="object 4"/>
          <p:cNvSpPr txBox="1"/>
          <p:nvPr/>
        </p:nvSpPr>
        <p:spPr>
          <a:xfrm>
            <a:off x="535940" y="2081911"/>
            <a:ext cx="8041005" cy="36099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95"/>
              </a:spcBef>
              <a:buChar char="•"/>
              <a:tabLst>
                <a:tab pos="355600" algn="l"/>
                <a:tab pos="356235" algn="l"/>
              </a:tabLst>
            </a:pPr>
            <a:r>
              <a:rPr sz="2800" spc="-5" dirty="0">
                <a:solidFill>
                  <a:srgbClr val="0D0D0D"/>
                </a:solidFill>
                <a:latin typeface="Arial"/>
                <a:cs typeface="Arial"/>
              </a:rPr>
              <a:t>Một máy </a:t>
            </a:r>
            <a:r>
              <a:rPr sz="2800" dirty="0">
                <a:solidFill>
                  <a:srgbClr val="0D0D0D"/>
                </a:solidFill>
                <a:latin typeface="Arial"/>
                <a:cs typeface="Arial"/>
              </a:rPr>
              <a:t>tính bàn, </a:t>
            </a:r>
            <a:r>
              <a:rPr sz="2800" spc="-5" dirty="0">
                <a:solidFill>
                  <a:srgbClr val="0D0D0D"/>
                </a:solidFill>
                <a:latin typeface="Arial"/>
                <a:cs typeface="Arial"/>
              </a:rPr>
              <a:t>laptop hoặc bất </a:t>
            </a:r>
            <a:r>
              <a:rPr sz="2800" dirty="0">
                <a:solidFill>
                  <a:srgbClr val="0D0D0D"/>
                </a:solidFill>
                <a:latin typeface="Arial"/>
                <a:cs typeface="Arial"/>
              </a:rPr>
              <a:t>kỳ </a:t>
            </a:r>
            <a:r>
              <a:rPr sz="2800" spc="-5" dirty="0">
                <a:solidFill>
                  <a:srgbClr val="0D0D0D"/>
                </a:solidFill>
                <a:latin typeface="Arial"/>
                <a:cs typeface="Arial"/>
              </a:rPr>
              <a:t>một thiết </a:t>
            </a:r>
            <a:r>
              <a:rPr sz="2800" spc="-10" dirty="0">
                <a:solidFill>
                  <a:srgbClr val="0D0D0D"/>
                </a:solidFill>
                <a:latin typeface="Arial"/>
                <a:cs typeface="Arial"/>
              </a:rPr>
              <a:t>bị  </a:t>
            </a:r>
            <a:r>
              <a:rPr sz="2800" spc="-5" dirty="0">
                <a:solidFill>
                  <a:srgbClr val="0D0D0D"/>
                </a:solidFill>
                <a:latin typeface="Arial"/>
                <a:cs typeface="Arial"/>
              </a:rPr>
              <a:t>thông minh có kết </a:t>
            </a:r>
            <a:r>
              <a:rPr sz="2800" spc="-10" dirty="0">
                <a:solidFill>
                  <a:srgbClr val="0D0D0D"/>
                </a:solidFill>
                <a:latin typeface="Arial"/>
                <a:cs typeface="Arial"/>
              </a:rPr>
              <a:t>nối</a:t>
            </a:r>
            <a:r>
              <a:rPr sz="2800" spc="40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0D0D0D"/>
                </a:solidFill>
                <a:latin typeface="Arial"/>
                <a:cs typeface="Arial"/>
              </a:rPr>
              <a:t>Internet</a:t>
            </a:r>
            <a:endParaRPr sz="2800" dirty="0">
              <a:latin typeface="Arial"/>
              <a:cs typeface="Arial"/>
            </a:endParaRPr>
          </a:p>
          <a:p>
            <a:pPr marL="355600" marR="647700" indent="-343535">
              <a:lnSpc>
                <a:spcPct val="100000"/>
              </a:lnSpc>
              <a:spcBef>
                <a:spcPts val="670"/>
              </a:spcBef>
              <a:buChar char="•"/>
              <a:tabLst>
                <a:tab pos="355600" algn="l"/>
                <a:tab pos="356235" algn="l"/>
              </a:tabLst>
            </a:pPr>
            <a:r>
              <a:rPr sz="2800" spc="-5" dirty="0">
                <a:solidFill>
                  <a:srgbClr val="0D0D0D"/>
                </a:solidFill>
                <a:latin typeface="Arial"/>
                <a:cs typeface="Arial"/>
              </a:rPr>
              <a:t>Mã số </a:t>
            </a:r>
            <a:r>
              <a:rPr sz="2800" dirty="0">
                <a:solidFill>
                  <a:srgbClr val="0D0D0D"/>
                </a:solidFill>
                <a:latin typeface="Arial"/>
                <a:cs typeface="Arial"/>
              </a:rPr>
              <a:t>tham </a:t>
            </a:r>
            <a:r>
              <a:rPr sz="2800" spc="-5" dirty="0">
                <a:solidFill>
                  <a:srgbClr val="0D0D0D"/>
                </a:solidFill>
                <a:latin typeface="Arial"/>
                <a:cs typeface="Arial"/>
              </a:rPr>
              <a:t>dự cuộc họp/buổi giảng ID # </a:t>
            </a:r>
            <a:r>
              <a:rPr sz="2800" dirty="0">
                <a:solidFill>
                  <a:srgbClr val="0D0D0D"/>
                </a:solidFill>
                <a:latin typeface="Arial"/>
                <a:cs typeface="Arial"/>
              </a:rPr>
              <a:t>(sẽ  </a:t>
            </a:r>
            <a:r>
              <a:rPr sz="2800" spc="-5" dirty="0">
                <a:solidFill>
                  <a:srgbClr val="0D0D0D"/>
                </a:solidFill>
                <a:latin typeface="Arial"/>
                <a:cs typeface="Arial"/>
              </a:rPr>
              <a:t>được thông báo riêng </a:t>
            </a:r>
            <a:r>
              <a:rPr sz="2800" dirty="0">
                <a:solidFill>
                  <a:srgbClr val="0D0D0D"/>
                </a:solidFill>
                <a:latin typeface="Arial"/>
                <a:cs typeface="Arial"/>
              </a:rPr>
              <a:t>cho từng sự</a:t>
            </a:r>
            <a:r>
              <a:rPr sz="2800" spc="-5" dirty="0">
                <a:solidFill>
                  <a:srgbClr val="0D0D0D"/>
                </a:solidFill>
                <a:latin typeface="Arial"/>
                <a:cs typeface="Arial"/>
              </a:rPr>
              <a:t> kiện)</a:t>
            </a:r>
            <a:endParaRPr sz="2800" dirty="0">
              <a:latin typeface="Arial"/>
              <a:cs typeface="Arial"/>
            </a:endParaRPr>
          </a:p>
          <a:p>
            <a:pPr marL="355600" marR="101600" indent="-343535">
              <a:lnSpc>
                <a:spcPct val="100000"/>
              </a:lnSpc>
              <a:spcBef>
                <a:spcPts val="675"/>
              </a:spcBef>
              <a:buChar char="•"/>
              <a:tabLst>
                <a:tab pos="355600" algn="l"/>
                <a:tab pos="356235" algn="l"/>
              </a:tabLst>
            </a:pPr>
            <a:r>
              <a:rPr sz="2800" spc="-50" dirty="0">
                <a:solidFill>
                  <a:srgbClr val="0D0D0D"/>
                </a:solidFill>
                <a:latin typeface="Arial"/>
                <a:cs typeface="Arial"/>
              </a:rPr>
              <a:t>Loa/Tai </a:t>
            </a:r>
            <a:r>
              <a:rPr sz="2800" spc="-5" dirty="0">
                <a:solidFill>
                  <a:srgbClr val="0D0D0D"/>
                </a:solidFill>
                <a:latin typeface="Arial"/>
                <a:cs typeface="Arial"/>
              </a:rPr>
              <a:t>nghe, microphone ngoài: </a:t>
            </a:r>
            <a:r>
              <a:rPr sz="2800" spc="-10" dirty="0">
                <a:solidFill>
                  <a:srgbClr val="0D0D0D"/>
                </a:solidFill>
                <a:latin typeface="Arial"/>
                <a:cs typeface="Arial"/>
              </a:rPr>
              <a:t>Hầu </a:t>
            </a:r>
            <a:r>
              <a:rPr sz="2800" spc="-5" dirty="0">
                <a:solidFill>
                  <a:srgbClr val="0D0D0D"/>
                </a:solidFill>
                <a:latin typeface="Arial"/>
                <a:cs typeface="Arial"/>
              </a:rPr>
              <a:t>hết các  máy tính, điện thoại thông minh đều </a:t>
            </a:r>
            <a:r>
              <a:rPr sz="2800" dirty="0">
                <a:solidFill>
                  <a:srgbClr val="0D0D0D"/>
                </a:solidFill>
                <a:latin typeface="Arial"/>
                <a:cs typeface="Arial"/>
              </a:rPr>
              <a:t>có sẵn. </a:t>
            </a:r>
            <a:r>
              <a:rPr sz="2800" spc="-45" dirty="0">
                <a:solidFill>
                  <a:srgbClr val="0D0D0D"/>
                </a:solidFill>
                <a:latin typeface="Arial"/>
                <a:cs typeface="Arial"/>
              </a:rPr>
              <a:t>Tuy  </a:t>
            </a:r>
            <a:r>
              <a:rPr sz="2800" spc="-5" dirty="0">
                <a:solidFill>
                  <a:srgbClr val="0D0D0D"/>
                </a:solidFill>
                <a:latin typeface="Arial"/>
                <a:cs typeface="Arial"/>
              </a:rPr>
              <a:t>nhiên, nếu thiết bị không </a:t>
            </a:r>
            <a:r>
              <a:rPr sz="2800" dirty="0">
                <a:solidFill>
                  <a:srgbClr val="0D0D0D"/>
                </a:solidFill>
                <a:latin typeface="Arial"/>
                <a:cs typeface="Arial"/>
              </a:rPr>
              <a:t>có, </a:t>
            </a:r>
            <a:r>
              <a:rPr sz="2800" spc="-5" dirty="0">
                <a:solidFill>
                  <a:srgbClr val="0D0D0D"/>
                </a:solidFill>
                <a:latin typeface="Arial"/>
                <a:cs typeface="Arial"/>
              </a:rPr>
              <a:t>bạn hãy trang </a:t>
            </a:r>
            <a:r>
              <a:rPr sz="2800" spc="-10" dirty="0">
                <a:solidFill>
                  <a:srgbClr val="0D0D0D"/>
                </a:solidFill>
                <a:latin typeface="Arial"/>
                <a:cs typeface="Arial"/>
              </a:rPr>
              <a:t>bị  </a:t>
            </a:r>
            <a:r>
              <a:rPr sz="2800" dirty="0">
                <a:solidFill>
                  <a:srgbClr val="0D0D0D"/>
                </a:solidFill>
                <a:latin typeface="Arial"/>
                <a:cs typeface="Arial"/>
              </a:rPr>
              <a:t>thêm.</a:t>
            </a:r>
            <a:endParaRPr sz="2800" dirty="0">
              <a:latin typeface="Arial"/>
              <a:cs typeface="Arial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5" y="0"/>
            <a:ext cx="528611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92480" rIns="0" bIns="0" rtlCol="0">
            <a:spAutoFit/>
          </a:bodyPr>
          <a:lstStyle/>
          <a:p>
            <a:pPr marL="1294130" marR="5080" indent="-581025">
              <a:lnSpc>
                <a:spcPct val="100000"/>
              </a:lnSpc>
              <a:spcBef>
                <a:spcPts val="95"/>
              </a:spcBef>
            </a:pPr>
            <a:r>
              <a:rPr sz="5200" b="1" spc="-10" dirty="0">
                <a:latin typeface="Arial"/>
                <a:cs typeface="Arial"/>
              </a:rPr>
              <a:t>Các </a:t>
            </a:r>
            <a:r>
              <a:rPr sz="5200" b="1" spc="-5" dirty="0">
                <a:latin typeface="Arial"/>
                <a:cs typeface="Arial"/>
              </a:rPr>
              <a:t>bước </a:t>
            </a:r>
            <a:r>
              <a:rPr sz="5200" b="1" spc="-10" dirty="0">
                <a:latin typeface="Arial"/>
                <a:cs typeface="Arial"/>
              </a:rPr>
              <a:t>kết </a:t>
            </a:r>
            <a:r>
              <a:rPr sz="5200" b="1" spc="-5" dirty="0">
                <a:latin typeface="Arial"/>
                <a:cs typeface="Arial"/>
              </a:rPr>
              <a:t>nối </a:t>
            </a:r>
            <a:r>
              <a:rPr sz="5200" b="1" spc="-10" dirty="0">
                <a:latin typeface="Arial"/>
                <a:cs typeface="Arial"/>
              </a:rPr>
              <a:t>với  phần </a:t>
            </a:r>
            <a:r>
              <a:rPr sz="5200" b="1" spc="-5" dirty="0">
                <a:latin typeface="Arial"/>
                <a:cs typeface="Arial"/>
              </a:rPr>
              <a:t>mềm ZOOM</a:t>
            </a:r>
            <a:endParaRPr sz="5200" dirty="0">
              <a:latin typeface="Arial"/>
              <a:cs typeface="Arial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69" y="41753"/>
            <a:ext cx="596043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95603" y="1217421"/>
            <a:ext cx="7369809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/>
              <a:t>Bước </a:t>
            </a:r>
            <a:r>
              <a:rPr sz="3200" spc="-10" dirty="0"/>
              <a:t>1: </a:t>
            </a:r>
            <a:r>
              <a:rPr sz="3200" dirty="0"/>
              <a:t>Tải </a:t>
            </a:r>
            <a:r>
              <a:rPr sz="3200" spc="-5" dirty="0"/>
              <a:t>phần mềm </a:t>
            </a:r>
            <a:r>
              <a:rPr sz="3200" dirty="0"/>
              <a:t>ZOOM về </a:t>
            </a:r>
            <a:r>
              <a:rPr sz="3200" spc="-5" dirty="0"/>
              <a:t>thiết</a:t>
            </a:r>
            <a:r>
              <a:rPr sz="3200" spc="-175" dirty="0"/>
              <a:t> </a:t>
            </a:r>
            <a:r>
              <a:rPr sz="3200" spc="-5" dirty="0"/>
              <a:t>bị</a:t>
            </a:r>
            <a:endParaRPr sz="3200"/>
          </a:p>
        </p:txBody>
      </p:sp>
      <p:sp>
        <p:nvSpPr>
          <p:cNvPr id="4" name="object 4"/>
          <p:cNvSpPr txBox="1"/>
          <p:nvPr/>
        </p:nvSpPr>
        <p:spPr>
          <a:xfrm>
            <a:off x="542645" y="1852625"/>
            <a:ext cx="8012430" cy="16122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600" i="1" dirty="0">
                <a:solidFill>
                  <a:srgbClr val="0D0D0D"/>
                </a:solidFill>
                <a:latin typeface="Arial"/>
                <a:cs typeface="Arial"/>
              </a:rPr>
              <a:t>Dành cho </a:t>
            </a:r>
            <a:r>
              <a:rPr sz="2600" i="1" spc="-10" dirty="0">
                <a:solidFill>
                  <a:srgbClr val="0D0D0D"/>
                </a:solidFill>
                <a:latin typeface="Arial"/>
                <a:cs typeface="Arial"/>
              </a:rPr>
              <a:t>máy </a:t>
            </a:r>
            <a:r>
              <a:rPr sz="2600" i="1" dirty="0">
                <a:solidFill>
                  <a:srgbClr val="0D0D0D"/>
                </a:solidFill>
                <a:latin typeface="Arial"/>
                <a:cs typeface="Arial"/>
              </a:rPr>
              <a:t>tính/laptop: </a:t>
            </a:r>
            <a:r>
              <a:rPr sz="2600" spc="-25" dirty="0">
                <a:solidFill>
                  <a:srgbClr val="0D0D0D"/>
                </a:solidFill>
                <a:latin typeface="Arial"/>
                <a:cs typeface="Arial"/>
              </a:rPr>
              <a:t>Truy </a:t>
            </a:r>
            <a:r>
              <a:rPr sz="2600" dirty="0">
                <a:solidFill>
                  <a:srgbClr val="0D0D0D"/>
                </a:solidFill>
                <a:latin typeface="Arial"/>
                <a:cs typeface="Arial"/>
              </a:rPr>
              <a:t>cập: </a:t>
            </a:r>
            <a:r>
              <a:rPr sz="26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 </a:t>
            </a:r>
            <a:r>
              <a:rPr sz="26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https://zoom.us/download</a:t>
            </a:r>
            <a:r>
              <a:rPr sz="2600" dirty="0">
                <a:solidFill>
                  <a:srgbClr val="0D0D0D"/>
                </a:solidFill>
                <a:latin typeface="Arial"/>
                <a:cs typeface="Arial"/>
              </a:rPr>
              <a:t>. </a:t>
            </a:r>
            <a:r>
              <a:rPr sz="2600" spc="-5" dirty="0">
                <a:solidFill>
                  <a:srgbClr val="0D0D0D"/>
                </a:solidFill>
                <a:latin typeface="Arial"/>
                <a:cs typeface="Arial"/>
              </a:rPr>
              <a:t>Nhấn Download (trong  </a:t>
            </a:r>
            <a:r>
              <a:rPr sz="2600" dirty="0">
                <a:solidFill>
                  <a:srgbClr val="0D0D0D"/>
                </a:solidFill>
                <a:latin typeface="Arial"/>
                <a:cs typeface="Arial"/>
              </a:rPr>
              <a:t>mục Zoom </a:t>
            </a:r>
            <a:r>
              <a:rPr sz="2600" spc="-5" dirty="0">
                <a:solidFill>
                  <a:srgbClr val="0D0D0D"/>
                </a:solidFill>
                <a:latin typeface="Arial"/>
                <a:cs typeface="Arial"/>
              </a:rPr>
              <a:t>Client </a:t>
            </a:r>
            <a:r>
              <a:rPr sz="2600" dirty="0">
                <a:solidFill>
                  <a:srgbClr val="0D0D0D"/>
                </a:solidFill>
                <a:latin typeface="Arial"/>
                <a:cs typeface="Arial"/>
              </a:rPr>
              <a:t>for Meetings). Sau </a:t>
            </a:r>
            <a:r>
              <a:rPr sz="2600" spc="-5" dirty="0">
                <a:solidFill>
                  <a:srgbClr val="0D0D0D"/>
                </a:solidFill>
                <a:latin typeface="Arial"/>
                <a:cs typeface="Arial"/>
              </a:rPr>
              <a:t>đó </a:t>
            </a:r>
            <a:r>
              <a:rPr sz="2600" dirty="0">
                <a:solidFill>
                  <a:srgbClr val="0D0D0D"/>
                </a:solidFill>
                <a:latin typeface="Arial"/>
                <a:cs typeface="Arial"/>
              </a:rPr>
              <a:t>cài </a:t>
            </a:r>
            <a:r>
              <a:rPr sz="2600" spc="-5" dirty="0">
                <a:solidFill>
                  <a:srgbClr val="0D0D0D"/>
                </a:solidFill>
                <a:latin typeface="Arial"/>
                <a:cs typeface="Arial"/>
              </a:rPr>
              <a:t>đặt phần  </a:t>
            </a:r>
            <a:r>
              <a:rPr sz="2600" dirty="0">
                <a:solidFill>
                  <a:srgbClr val="0D0D0D"/>
                </a:solidFill>
                <a:latin typeface="Arial"/>
                <a:cs typeface="Arial"/>
              </a:rPr>
              <a:t>mềm vào</a:t>
            </a:r>
            <a:r>
              <a:rPr sz="2600" spc="-30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600" spc="-45" dirty="0">
                <a:solidFill>
                  <a:srgbClr val="0D0D0D"/>
                </a:solidFill>
                <a:latin typeface="Arial"/>
                <a:cs typeface="Arial"/>
              </a:rPr>
              <a:t>máy.</a:t>
            </a:r>
            <a:endParaRPr sz="26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403348" y="3429000"/>
            <a:ext cx="4876800" cy="24765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58" y="110125"/>
            <a:ext cx="510677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95603" y="1217421"/>
            <a:ext cx="7369809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/>
              <a:t>Bước </a:t>
            </a:r>
            <a:r>
              <a:rPr sz="3200" spc="-10" dirty="0"/>
              <a:t>1: </a:t>
            </a:r>
            <a:r>
              <a:rPr sz="3200" dirty="0"/>
              <a:t>Tải </a:t>
            </a:r>
            <a:r>
              <a:rPr sz="3200" spc="-5" dirty="0"/>
              <a:t>phần mềm </a:t>
            </a:r>
            <a:r>
              <a:rPr sz="3200" dirty="0"/>
              <a:t>ZOOM về </a:t>
            </a:r>
            <a:r>
              <a:rPr sz="3200" spc="-5" dirty="0"/>
              <a:t>thiết</a:t>
            </a:r>
            <a:r>
              <a:rPr sz="3200" spc="-175" dirty="0"/>
              <a:t> </a:t>
            </a:r>
            <a:r>
              <a:rPr sz="3200" spc="-5" dirty="0"/>
              <a:t>bị</a:t>
            </a:r>
            <a:endParaRPr sz="3200"/>
          </a:p>
        </p:txBody>
      </p:sp>
      <p:sp>
        <p:nvSpPr>
          <p:cNvPr id="4" name="object 4"/>
          <p:cNvSpPr txBox="1"/>
          <p:nvPr/>
        </p:nvSpPr>
        <p:spPr>
          <a:xfrm>
            <a:off x="542645" y="1852625"/>
            <a:ext cx="7100570" cy="8197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600" i="1" dirty="0">
                <a:solidFill>
                  <a:srgbClr val="0D0D0D"/>
                </a:solidFill>
                <a:latin typeface="Arial"/>
                <a:cs typeface="Arial"/>
              </a:rPr>
              <a:t>Dành cho smartphone: </a:t>
            </a:r>
            <a:r>
              <a:rPr sz="2600" dirty="0">
                <a:solidFill>
                  <a:srgbClr val="0D0D0D"/>
                </a:solidFill>
                <a:latin typeface="Arial"/>
                <a:cs typeface="Arial"/>
              </a:rPr>
              <a:t>Vào Google App</a:t>
            </a:r>
            <a:r>
              <a:rPr sz="2600" spc="-155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D0D0D"/>
                </a:solidFill>
                <a:latin typeface="Arial"/>
                <a:cs typeface="Arial"/>
              </a:rPr>
              <a:t>Store  (Android) </a:t>
            </a:r>
            <a:r>
              <a:rPr sz="2600" spc="-5" dirty="0">
                <a:solidFill>
                  <a:srgbClr val="0D0D0D"/>
                </a:solidFill>
                <a:latin typeface="Arial"/>
                <a:cs typeface="Arial"/>
              </a:rPr>
              <a:t>hoặc </a:t>
            </a:r>
            <a:r>
              <a:rPr sz="2600" dirty="0">
                <a:solidFill>
                  <a:srgbClr val="0D0D0D"/>
                </a:solidFill>
                <a:latin typeface="Arial"/>
                <a:cs typeface="Arial"/>
              </a:rPr>
              <a:t>Apple App Store</a:t>
            </a:r>
            <a:r>
              <a:rPr sz="2600" spc="-310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600" spc="-5" dirty="0">
                <a:solidFill>
                  <a:srgbClr val="0D0D0D"/>
                </a:solidFill>
                <a:latin typeface="Arial"/>
                <a:cs typeface="Arial"/>
              </a:rPr>
              <a:t>(iOS)</a:t>
            </a:r>
            <a:endParaRPr sz="26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48631" y="2999232"/>
            <a:ext cx="8794750" cy="2674620"/>
            <a:chOff x="148631" y="2999232"/>
            <a:chExt cx="8794750" cy="2674620"/>
          </a:xfrm>
        </p:grpSpPr>
        <p:sp>
          <p:nvSpPr>
            <p:cNvPr id="7" name="object 7"/>
            <p:cNvSpPr/>
            <p:nvPr/>
          </p:nvSpPr>
          <p:spPr>
            <a:xfrm>
              <a:off x="148631" y="3079016"/>
              <a:ext cx="4554432" cy="248607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771900" y="2999232"/>
              <a:ext cx="5170932" cy="267461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47" y="90814"/>
            <a:ext cx="510677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45767" y="1186941"/>
            <a:ext cx="62636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Bước </a:t>
            </a:r>
            <a:r>
              <a:rPr sz="3600" spc="-5" dirty="0"/>
              <a:t>2: Mở phần mềm</a:t>
            </a:r>
            <a:r>
              <a:rPr sz="3600" spc="-70" dirty="0"/>
              <a:t> </a:t>
            </a:r>
            <a:r>
              <a:rPr sz="3600" spc="-5" dirty="0"/>
              <a:t>ZOOM</a:t>
            </a:r>
            <a:endParaRPr sz="3600"/>
          </a:p>
        </p:txBody>
      </p:sp>
      <p:sp>
        <p:nvSpPr>
          <p:cNvPr id="4" name="object 4"/>
          <p:cNvSpPr txBox="1"/>
          <p:nvPr/>
        </p:nvSpPr>
        <p:spPr>
          <a:xfrm>
            <a:off x="542645" y="1908124"/>
            <a:ext cx="7766684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lang="en-US" sz="2800" dirty="0" err="1"/>
              <a:t>Đăng</a:t>
            </a:r>
            <a:r>
              <a:rPr lang="en-US" sz="2800" dirty="0"/>
              <a:t> </a:t>
            </a:r>
            <a:r>
              <a:rPr lang="en-US" sz="2800" dirty="0" err="1"/>
              <a:t>nhập</a:t>
            </a:r>
            <a:r>
              <a:rPr lang="en-US" sz="2800" dirty="0"/>
              <a:t> </a:t>
            </a:r>
            <a:r>
              <a:rPr lang="en-US" sz="2800" dirty="0" err="1"/>
              <a:t>vào</a:t>
            </a:r>
            <a:r>
              <a:rPr lang="en-US" sz="2800" dirty="0"/>
              <a:t> Zoom </a:t>
            </a:r>
            <a:r>
              <a:rPr lang="en-US" sz="2800" dirty="0" err="1"/>
              <a:t>bằng</a:t>
            </a:r>
            <a:r>
              <a:rPr lang="en-US" sz="2800" dirty="0"/>
              <a:t> PC &amp; Laptop</a:t>
            </a:r>
            <a:endParaRPr sz="2800" dirty="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762000" y="2744711"/>
            <a:ext cx="8374380" cy="3418840"/>
            <a:chOff x="762000" y="2744711"/>
            <a:chExt cx="8374380" cy="3418840"/>
          </a:xfrm>
        </p:grpSpPr>
        <p:sp>
          <p:nvSpPr>
            <p:cNvPr id="7" name="object 7"/>
            <p:cNvSpPr/>
            <p:nvPr/>
          </p:nvSpPr>
          <p:spPr>
            <a:xfrm>
              <a:off x="2834639" y="2744711"/>
              <a:ext cx="6301740" cy="341833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026664" y="2936748"/>
              <a:ext cx="5931408" cy="30480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62000" y="3810000"/>
              <a:ext cx="1106424" cy="122986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925574" y="4411217"/>
              <a:ext cx="998219" cy="376555"/>
            </a:xfrm>
            <a:custGeom>
              <a:avLst/>
              <a:gdLst/>
              <a:ahLst/>
              <a:cxnLst/>
              <a:rect l="l" t="t" r="r" b="b"/>
              <a:pathLst>
                <a:path w="998219" h="376554">
                  <a:moveTo>
                    <a:pt x="810006" y="0"/>
                  </a:moveTo>
                  <a:lnTo>
                    <a:pt x="810006" y="94106"/>
                  </a:lnTo>
                  <a:lnTo>
                    <a:pt x="0" y="94106"/>
                  </a:lnTo>
                  <a:lnTo>
                    <a:pt x="0" y="282320"/>
                  </a:lnTo>
                  <a:lnTo>
                    <a:pt x="810006" y="282320"/>
                  </a:lnTo>
                  <a:lnTo>
                    <a:pt x="810006" y="376427"/>
                  </a:lnTo>
                  <a:lnTo>
                    <a:pt x="998219" y="188213"/>
                  </a:lnTo>
                  <a:lnTo>
                    <a:pt x="810006" y="0"/>
                  </a:lnTo>
                  <a:close/>
                </a:path>
              </a:pathLst>
            </a:custGeom>
            <a:solidFill>
              <a:srgbClr val="F795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925574" y="4411217"/>
              <a:ext cx="998219" cy="376555"/>
            </a:xfrm>
            <a:custGeom>
              <a:avLst/>
              <a:gdLst/>
              <a:ahLst/>
              <a:cxnLst/>
              <a:rect l="l" t="t" r="r" b="b"/>
              <a:pathLst>
                <a:path w="998219" h="376554">
                  <a:moveTo>
                    <a:pt x="0" y="94106"/>
                  </a:moveTo>
                  <a:lnTo>
                    <a:pt x="810006" y="94106"/>
                  </a:lnTo>
                  <a:lnTo>
                    <a:pt x="810006" y="0"/>
                  </a:lnTo>
                  <a:lnTo>
                    <a:pt x="998219" y="188213"/>
                  </a:lnTo>
                  <a:lnTo>
                    <a:pt x="810006" y="376427"/>
                  </a:lnTo>
                  <a:lnTo>
                    <a:pt x="810006" y="282320"/>
                  </a:lnTo>
                  <a:lnTo>
                    <a:pt x="0" y="282320"/>
                  </a:lnTo>
                  <a:lnTo>
                    <a:pt x="0" y="94106"/>
                  </a:lnTo>
                  <a:close/>
                </a:path>
              </a:pathLst>
            </a:custGeom>
            <a:ln w="25908">
              <a:solidFill>
                <a:srgbClr val="B66C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" y="60542"/>
            <a:ext cx="510677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12"/>
          <p:cNvPicPr/>
          <p:nvPr/>
        </p:nvPicPr>
        <p:blipFill>
          <a:blip r:embed="rId6"/>
          <a:stretch>
            <a:fillRect/>
          </a:stretch>
        </p:blipFill>
        <p:spPr>
          <a:xfrm>
            <a:off x="3057978" y="2936749"/>
            <a:ext cx="5900093" cy="305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27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45767" y="1186941"/>
            <a:ext cx="62636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Bước </a:t>
            </a:r>
            <a:r>
              <a:rPr sz="3600" spc="-5" dirty="0"/>
              <a:t>2: Mở phần mềm</a:t>
            </a:r>
            <a:r>
              <a:rPr sz="3600" spc="-70" dirty="0"/>
              <a:t> </a:t>
            </a:r>
            <a:r>
              <a:rPr sz="3600" spc="-5" dirty="0"/>
              <a:t>ZOOM</a:t>
            </a:r>
            <a:endParaRPr sz="3600"/>
          </a:p>
        </p:txBody>
      </p:sp>
      <p:sp>
        <p:nvSpPr>
          <p:cNvPr id="4" name="object 4"/>
          <p:cNvSpPr txBox="1"/>
          <p:nvPr/>
        </p:nvSpPr>
        <p:spPr>
          <a:xfrm>
            <a:off x="542645" y="1908124"/>
            <a:ext cx="7766684" cy="87395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lang="en-US" sz="2800" spc="-5" dirty="0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Click </a:t>
            </a:r>
            <a:r>
              <a:rPr lang="en-US" sz="2800" spc="-5" dirty="0" err="1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spc="-5" dirty="0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5" dirty="0" err="1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spc="-5" dirty="0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 “Join a Meeting”,</a:t>
            </a:r>
            <a:r>
              <a:rPr sz="2800" spc="-5" dirty="0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cửa </a:t>
            </a:r>
            <a:r>
              <a:rPr sz="2800" dirty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sổ </a:t>
            </a:r>
            <a:r>
              <a:rPr sz="2800" spc="-5" dirty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Zoom sẽ hiện ra như</a:t>
            </a:r>
            <a:r>
              <a:rPr sz="2800" spc="50" dirty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sau: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" y="60542"/>
            <a:ext cx="510677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3687" y="2895601"/>
            <a:ext cx="63246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Up Arrow 1"/>
          <p:cNvSpPr/>
          <p:nvPr/>
        </p:nvSpPr>
        <p:spPr>
          <a:xfrm>
            <a:off x="4724400" y="5334001"/>
            <a:ext cx="228600" cy="457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1263687" y="3810000"/>
            <a:ext cx="488913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8599" y="3810000"/>
            <a:ext cx="1035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Nhập</a:t>
            </a:r>
            <a:r>
              <a:rPr lang="en-US" b="1" dirty="0" smtClean="0">
                <a:solidFill>
                  <a:srgbClr val="FF0000"/>
                </a:solidFill>
              </a:rPr>
              <a:t> ID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24100" y="5842441"/>
            <a:ext cx="502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Click </a:t>
            </a:r>
            <a:r>
              <a:rPr lang="en-US" b="1" dirty="0" err="1" smtClean="0">
                <a:solidFill>
                  <a:srgbClr val="FF0000"/>
                </a:solidFill>
              </a:rPr>
              <a:t>vào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nút</a:t>
            </a:r>
            <a:r>
              <a:rPr lang="en-US" b="1" dirty="0" smtClean="0">
                <a:solidFill>
                  <a:srgbClr val="FF0000"/>
                </a:solidFill>
              </a:rPr>
              <a:t> “Join” </a:t>
            </a:r>
            <a:r>
              <a:rPr lang="en-US" b="1" dirty="0" err="1" smtClean="0">
                <a:solidFill>
                  <a:srgbClr val="FF0000"/>
                </a:solidFill>
              </a:rPr>
              <a:t>để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tham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gia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vào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lớp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học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75" y="4038600"/>
            <a:ext cx="5495925" cy="483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45767" y="1186941"/>
            <a:ext cx="62636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Bước </a:t>
            </a:r>
            <a:r>
              <a:rPr sz="3600" spc="-5" dirty="0"/>
              <a:t>2: Mở phần mềm</a:t>
            </a:r>
            <a:r>
              <a:rPr sz="3600" spc="-70" dirty="0"/>
              <a:t> </a:t>
            </a:r>
            <a:r>
              <a:rPr sz="3600" spc="-5" dirty="0"/>
              <a:t>ZOOM</a:t>
            </a:r>
            <a:endParaRPr sz="3600"/>
          </a:p>
        </p:txBody>
      </p:sp>
      <p:sp>
        <p:nvSpPr>
          <p:cNvPr id="4" name="object 4"/>
          <p:cNvSpPr txBox="1"/>
          <p:nvPr/>
        </p:nvSpPr>
        <p:spPr>
          <a:xfrm>
            <a:off x="542645" y="1908124"/>
            <a:ext cx="7766684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mật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khẩu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" y="60542"/>
            <a:ext cx="510677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28598" y="3478814"/>
            <a:ext cx="13716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Nhập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Mật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khẩu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24100" y="5835227"/>
            <a:ext cx="502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Click </a:t>
            </a:r>
            <a:r>
              <a:rPr lang="en-US" b="1" dirty="0" err="1" smtClean="0">
                <a:solidFill>
                  <a:srgbClr val="FF0000"/>
                </a:solidFill>
              </a:rPr>
              <a:t>vào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nút</a:t>
            </a:r>
            <a:r>
              <a:rPr lang="en-US" b="1" dirty="0" smtClean="0">
                <a:solidFill>
                  <a:srgbClr val="FF0000"/>
                </a:solidFill>
              </a:rPr>
              <a:t> “Join” </a:t>
            </a:r>
            <a:r>
              <a:rPr lang="en-US" b="1" dirty="0" err="1" smtClean="0">
                <a:solidFill>
                  <a:srgbClr val="FF0000"/>
                </a:solidFill>
              </a:rPr>
              <a:t>để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tham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gia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vào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lớp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học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956559"/>
            <a:ext cx="4184486" cy="2445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Up Arrow 6"/>
          <p:cNvSpPr/>
          <p:nvPr/>
        </p:nvSpPr>
        <p:spPr>
          <a:xfrm>
            <a:off x="4149643" y="5181935"/>
            <a:ext cx="304800" cy="44033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1600200" y="3657600"/>
            <a:ext cx="6096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63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1231</TotalTime>
  <Words>308</Words>
  <Application>Microsoft Office PowerPoint</Application>
  <PresentationFormat>On-screen Show (4:3)</PresentationFormat>
  <Paragraphs>25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HƯỚNG DẪN SỬ DỤNG  PHẦN MỀM ZOOM TRONG VIỆC HỌC TRỰC TUYẾN</vt:lpstr>
      <vt:lpstr>ZOOM LÀ GÌ?</vt:lpstr>
      <vt:lpstr>Cần gì để kết nối vào ZOOM?</vt:lpstr>
      <vt:lpstr>Các bước kết nối với  phần mềm ZOOM</vt:lpstr>
      <vt:lpstr>Bước 1: Tải phần mềm ZOOM về thiết bị</vt:lpstr>
      <vt:lpstr>Bước 1: Tải phần mềm ZOOM về thiết bị</vt:lpstr>
      <vt:lpstr>Bước 2: Mở phần mềm ZOOM</vt:lpstr>
      <vt:lpstr>Bước 2: Mở phần mềm ZOOM</vt:lpstr>
      <vt:lpstr>Bước 2: Mở phần mềm ZOOM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Hobbs, Erin</dc:creator>
  <cp:lastModifiedBy>Windows User</cp:lastModifiedBy>
  <cp:revision>55</cp:revision>
  <dcterms:created xsi:type="dcterms:W3CDTF">2020-04-04T14:24:45Z</dcterms:created>
  <dcterms:modified xsi:type="dcterms:W3CDTF">2020-08-28T02:50:40Z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2018-05-22T00:00:00Z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2020-04-04T00:00:00Z</vt:filetime>
  </property>
</Properties>
</file>